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79" r:id="rId1"/>
  </p:sldMasterIdLst>
  <p:notesMasterIdLst>
    <p:notesMasterId r:id="rId27"/>
  </p:notesMasterIdLst>
  <p:handoutMasterIdLst>
    <p:handoutMasterId r:id="rId28"/>
  </p:handoutMasterIdLst>
  <p:sldIdLst>
    <p:sldId id="257" r:id="rId2"/>
    <p:sldId id="272" r:id="rId3"/>
    <p:sldId id="289" r:id="rId4"/>
    <p:sldId id="266" r:id="rId5"/>
    <p:sldId id="300" r:id="rId6"/>
    <p:sldId id="302" r:id="rId7"/>
    <p:sldId id="315" r:id="rId8"/>
    <p:sldId id="303" r:id="rId9"/>
    <p:sldId id="304" r:id="rId10"/>
    <p:sldId id="316" r:id="rId11"/>
    <p:sldId id="305" r:id="rId12"/>
    <p:sldId id="317" r:id="rId13"/>
    <p:sldId id="306" r:id="rId14"/>
    <p:sldId id="307" r:id="rId15"/>
    <p:sldId id="318" r:id="rId16"/>
    <p:sldId id="308" r:id="rId17"/>
    <p:sldId id="319" r:id="rId18"/>
    <p:sldId id="309" r:id="rId19"/>
    <p:sldId id="310" r:id="rId20"/>
    <p:sldId id="312" r:id="rId21"/>
    <p:sldId id="313" r:id="rId22"/>
    <p:sldId id="321" r:id="rId23"/>
    <p:sldId id="314" r:id="rId24"/>
    <p:sldId id="320" r:id="rId25"/>
    <p:sldId id="298" r:id="rId26"/>
  </p:sldIdLst>
  <p:sldSz cx="12192000" cy="6858000"/>
  <p:notesSz cx="9601200" cy="15087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purser" initials="pp" lastIdx="1" clrIdx="0">
    <p:extLst>
      <p:ext uri="{19B8F6BF-5375-455C-9EA6-DF929625EA0E}">
        <p15:presenceInfo xmlns:p15="http://schemas.microsoft.com/office/powerpoint/2012/main" userId="4af72fb7f4636f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6618"/>
    <a:srgbClr val="91865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3810" autoAdjust="0"/>
  </p:normalViewPr>
  <p:slideViewPr>
    <p:cSldViewPr snapToGrid="0" showGuides="1">
      <p:cViewPr varScale="1">
        <p:scale>
          <a:sx n="105" d="100"/>
          <a:sy n="105" d="100"/>
        </p:scale>
        <p:origin x="114" y="2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23AD794A-17F4-48F7-A14F-39DCAE091952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594C6A87-CC60-415C-BFEE-13D1CAD6861A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0840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0692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01396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5658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650749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8385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3854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77982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224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4488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2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53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83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832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548116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9B8A2C-908B-AC15-EC42-0E33F79ED9DA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98FA6A-E4A4-18FD-95BE-8A64ABF56AD0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A9FD24-9E33-75A3-0EC5-5379B5C6B133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41AE14-D046-2A21-5E3B-4DE25AB04233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79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64326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71338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08438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6803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6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5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7F653A-876A-148C-CB8C-AE3B619E9A29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E7CFA4-05A5-4578-747E-33765D2BE4CA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7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  <p:sldLayoutId id="2147484197" r:id="rId18"/>
    <p:sldLayoutId id="2147484198" r:id="rId19"/>
    <p:sldLayoutId id="2147484199" r:id="rId20"/>
    <p:sldLayoutId id="2147484200" r:id="rId21"/>
    <p:sldLayoutId id="2147484201" r:id="rId22"/>
    <p:sldLayoutId id="2147483649" r:id="rId23"/>
    <p:sldLayoutId id="2147483661" r:id="rId24"/>
    <p:sldLayoutId id="2147483662" r:id="rId25"/>
    <p:sldLayoutId id="2147483663" r:id="rId26"/>
    <p:sldLayoutId id="2147483664" r:id="rId27"/>
    <p:sldLayoutId id="2147483665" r:id="rId28"/>
    <p:sldLayoutId id="2147483666" r:id="rId29"/>
    <p:sldLayoutId id="2147483667" r:id="rId30"/>
    <p:sldLayoutId id="2147483669" r:id="rId31"/>
    <p:sldLayoutId id="2147483670" r:id="rId32"/>
    <p:sldLayoutId id="2147483671" r:id="rId33"/>
    <p:sldLayoutId id="2147483672" r:id="rId34"/>
    <p:sldLayoutId id="2147483652" r:id="rId35"/>
    <p:sldLayoutId id="2147483674" r:id="rId36"/>
    <p:sldLayoutId id="2147483675" r:id="rId37"/>
    <p:sldLayoutId id="2147483676" r:id="rId38"/>
    <p:sldLayoutId id="2147483677" r:id="rId39"/>
    <p:sldLayoutId id="2147483655" r:id="rId40"/>
    <p:sldLayoutId id="2147483678" r:id="rId41"/>
    <p:sldLayoutId id="2147483679" r:id="rId42"/>
    <p:sldLayoutId id="2147483680" r:id="rId43"/>
    <p:sldLayoutId id="2147483681" r:id="rId44"/>
    <p:sldLayoutId id="2147483653" r:id="rId45"/>
    <p:sldLayoutId id="2147483682" r:id="rId46"/>
    <p:sldLayoutId id="2147483683" r:id="rId47"/>
    <p:sldLayoutId id="2147483684" r:id="rId48"/>
    <p:sldLayoutId id="2147483685" r:id="rId49"/>
    <p:sldLayoutId id="2147483654" r:id="rId50"/>
    <p:sldLayoutId id="2147483687" r:id="rId51"/>
    <p:sldLayoutId id="2147483689" r:id="rId52"/>
    <p:sldLayoutId id="2147483688" r:id="rId53"/>
    <p:sldLayoutId id="2147483690" r:id="rId54"/>
    <p:sldLayoutId id="2147483691" r:id="rId55"/>
    <p:sldLayoutId id="2147483692" r:id="rId56"/>
    <p:sldLayoutId id="2147483693" r:id="rId57"/>
    <p:sldLayoutId id="2147483694" r:id="rId58"/>
    <p:sldLayoutId id="2147483696" r:id="rId59"/>
    <p:sldLayoutId id="2147483698" r:id="rId60"/>
    <p:sldLayoutId id="2147483699" r:id="rId61"/>
    <p:sldLayoutId id="2147483700" r:id="rId62"/>
    <p:sldLayoutId id="2147483701" r:id="rId63"/>
    <p:sldLayoutId id="2147483702" r:id="rId6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jpe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37.jpe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51CEBEB-5088-4E63-81A4-0DCEB5B45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" r="39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Meridian Public School District Bond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New Projects for </a:t>
            </a:r>
          </a:p>
          <a:p>
            <a:r>
              <a:rPr lang="en-US" dirty="0"/>
              <a:t>Magnolia &amp; Northwest Middle Schools</a:t>
            </a:r>
          </a:p>
          <a:p>
            <a:r>
              <a:rPr lang="en-US" dirty="0"/>
              <a:t>&amp; Senior High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CC37E-D92F-56AB-572F-43E1234A4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7" t="56543" r="42916" b="3581"/>
          <a:stretch/>
        </p:blipFill>
        <p:spPr>
          <a:xfrm>
            <a:off x="575732" y="-245532"/>
            <a:ext cx="6029856" cy="763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10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Tickets</a:t>
            </a:r>
          </a:p>
          <a:p>
            <a:r>
              <a:rPr lang="en-US" dirty="0"/>
              <a:t>Concessions</a:t>
            </a:r>
          </a:p>
          <a:p>
            <a:r>
              <a:rPr lang="en-US" dirty="0"/>
              <a:t>Training</a:t>
            </a:r>
          </a:p>
          <a:p>
            <a:r>
              <a:rPr lang="en-US" dirty="0"/>
              <a:t>Lockers</a:t>
            </a:r>
          </a:p>
          <a:p>
            <a:r>
              <a:rPr lang="en-US" dirty="0"/>
              <a:t>Laundry</a:t>
            </a:r>
          </a:p>
          <a:p>
            <a:r>
              <a:rPr lang="en-US" dirty="0"/>
              <a:t>Offices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F44ED-8D09-DC2B-AC9B-A04CE27B9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51" t="9628" r="6450" b="54459"/>
          <a:stretch/>
        </p:blipFill>
        <p:spPr>
          <a:xfrm>
            <a:off x="3547872" y="1234440"/>
            <a:ext cx="8344090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60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Magnolia Middle School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DE860BC-070C-49AE-AF30-7F05D5940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3546" b="21239"/>
          <a:stretch/>
        </p:blipFill>
        <p:spPr>
          <a:xfrm>
            <a:off x="541866" y="550333"/>
            <a:ext cx="11057467" cy="343429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4FBA0-F58E-50CF-01A0-056437F0B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6" b="32849"/>
          <a:stretch/>
        </p:blipFill>
        <p:spPr>
          <a:xfrm>
            <a:off x="541866" y="491063"/>
            <a:ext cx="11057467" cy="349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16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BEE08E-D5C0-42E2-AB73-7CCC07B72E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4748" y="1477862"/>
            <a:ext cx="5372096" cy="711200"/>
          </a:xfrm>
        </p:spPr>
        <p:txBody>
          <a:bodyPr/>
          <a:lstStyle/>
          <a:p>
            <a:r>
              <a:rPr lang="en-US" dirty="0"/>
              <a:t>Secure Fencing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D97AE22-FC61-EB33-5C9C-5A1654ABF3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7696" y="4551744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View from Parking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234661-26FF-2F5E-DF12-A4398A1F58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06617-F40A-FF87-435B-765E44E8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27" r="10827"/>
          <a:stretch/>
        </p:blipFill>
        <p:spPr>
          <a:xfrm>
            <a:off x="647696" y="583673"/>
            <a:ext cx="5372100" cy="3856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2C9816-D72D-EA77-8BE4-178F83E6FE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27" r="10827"/>
          <a:stretch/>
        </p:blipFill>
        <p:spPr>
          <a:xfrm>
            <a:off x="6254747" y="2429505"/>
            <a:ext cx="5372097" cy="385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Magnolia Additions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Entry/Lobby/Admin</a:t>
            </a:r>
          </a:p>
          <a:p>
            <a:r>
              <a:rPr lang="en-US" dirty="0"/>
              <a:t>New Concessions &amp; Toilets</a:t>
            </a:r>
          </a:p>
          <a:p>
            <a:r>
              <a:rPr lang="en-US" dirty="0"/>
              <a:t>Media Center Addition</a:t>
            </a:r>
          </a:p>
          <a:p>
            <a:r>
              <a:rPr lang="en-US" dirty="0"/>
              <a:t>Cafeteria Expansion</a:t>
            </a:r>
          </a:p>
          <a:p>
            <a:r>
              <a:rPr lang="en-US" dirty="0"/>
              <a:t>Band/Chorus Addition</a:t>
            </a:r>
          </a:p>
          <a:p>
            <a:r>
              <a:rPr lang="en-US" dirty="0"/>
              <a:t>New Science Lab &amp; Classrooms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FBA3492-657A-952A-7B4F-D39C7C3682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0969" r="20969"/>
          <a:stretch/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CE3752-7F5A-FEAB-0A4C-2F603CD53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59" t="56296" r="15718" b="4024"/>
          <a:stretch/>
        </p:blipFill>
        <p:spPr>
          <a:xfrm>
            <a:off x="1066584" y="1016000"/>
            <a:ext cx="5189076" cy="497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103B2-C8FB-CC30-121D-FA3F790A28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13" t="53200" r="23481" b="2933"/>
          <a:stretch/>
        </p:blipFill>
        <p:spPr>
          <a:xfrm>
            <a:off x="329184" y="1016000"/>
            <a:ext cx="5922264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84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14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New Admin</a:t>
            </a:r>
          </a:p>
          <a:p>
            <a:r>
              <a:rPr lang="en-US" dirty="0"/>
              <a:t>New Secure Entry</a:t>
            </a:r>
          </a:p>
          <a:p>
            <a:r>
              <a:rPr lang="en-US" dirty="0"/>
              <a:t>New Concessions</a:t>
            </a:r>
          </a:p>
          <a:p>
            <a:r>
              <a:rPr lang="en-US" dirty="0"/>
              <a:t>New Toilets</a:t>
            </a:r>
          </a:p>
          <a:p>
            <a:r>
              <a:rPr lang="en-US" dirty="0"/>
              <a:t>New Science Lab</a:t>
            </a:r>
          </a:p>
          <a:p>
            <a:r>
              <a:rPr lang="en-US" dirty="0"/>
              <a:t>New Media Center</a:t>
            </a:r>
          </a:p>
          <a:p>
            <a:r>
              <a:rPr lang="en-US" dirty="0"/>
              <a:t>Renovated Counselor offices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5053C7-9EF6-78CC-7D56-BAD636832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99" t="9600" r="17100" b="54400"/>
          <a:stretch/>
        </p:blipFill>
        <p:spPr>
          <a:xfrm>
            <a:off x="4782312" y="249100"/>
            <a:ext cx="7242048" cy="63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83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15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New Band</a:t>
            </a:r>
          </a:p>
          <a:p>
            <a:r>
              <a:rPr lang="en-US" dirty="0"/>
              <a:t>New Chorus</a:t>
            </a:r>
          </a:p>
          <a:p>
            <a:r>
              <a:rPr lang="en-US" dirty="0"/>
              <a:t>Enclosed Porch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FB4D8-3A9C-1865-E600-C56CB6DC7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50" t="10000" r="12750" b="55066"/>
          <a:stretch/>
        </p:blipFill>
        <p:spPr>
          <a:xfrm>
            <a:off x="4117511" y="1106424"/>
            <a:ext cx="7774451" cy="54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7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Northwest Middle School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DE860BC-070C-49AE-AF30-7F05D5940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3546" b="21239"/>
          <a:stretch/>
        </p:blipFill>
        <p:spPr>
          <a:xfrm>
            <a:off x="541866" y="550333"/>
            <a:ext cx="11057467" cy="343429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4FBA0-F58E-50CF-01A0-056437F0B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35" b="28251"/>
          <a:stretch/>
        </p:blipFill>
        <p:spPr>
          <a:xfrm>
            <a:off x="541866" y="491063"/>
            <a:ext cx="11057467" cy="349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4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BEE08E-D5C0-42E2-AB73-7CCC07B72E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4748" y="1477862"/>
            <a:ext cx="5372096" cy="711200"/>
          </a:xfrm>
        </p:spPr>
        <p:txBody>
          <a:bodyPr/>
          <a:lstStyle/>
          <a:p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Bird’s Eye NE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7696" y="4551744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Bird’s Eye SW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234661-26FF-2F5E-DF12-A4398A1F58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8856B3-D92E-D402-F000-D0914D804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50" t="56133" r="18600" b="7340"/>
          <a:stretch/>
        </p:blipFill>
        <p:spPr>
          <a:xfrm>
            <a:off x="647695" y="571500"/>
            <a:ext cx="5448305" cy="3980244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02B427-84E7-31E9-761F-86B7CDB2D5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166492-4F42-A8F3-5E53-C7FA66C14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2" t="54800" r="18018" b="3067"/>
          <a:stretch/>
        </p:blipFill>
        <p:spPr>
          <a:xfrm>
            <a:off x="6254748" y="2429504"/>
            <a:ext cx="5372096" cy="385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96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Northwest Admin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Entry/Lobby</a:t>
            </a:r>
          </a:p>
          <a:p>
            <a:r>
              <a:rPr lang="en-US" dirty="0"/>
              <a:t>New Admin Offices</a:t>
            </a:r>
          </a:p>
          <a:p>
            <a:r>
              <a:rPr lang="en-US" dirty="0"/>
              <a:t>New Media Center Storage and Office</a:t>
            </a:r>
          </a:p>
          <a:p>
            <a:r>
              <a:rPr lang="en-US" dirty="0"/>
              <a:t>Renovated Counselor Offices</a:t>
            </a:r>
          </a:p>
          <a:p>
            <a:r>
              <a:rPr lang="en-US" dirty="0"/>
              <a:t>New Covered Drop Off</a:t>
            </a:r>
          </a:p>
          <a:p>
            <a:r>
              <a:rPr lang="en-US" dirty="0"/>
              <a:t>New Grand Plaza at Front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3F5BE7C-0C4D-B86A-BC1A-3B4023B135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F5F2FC-040A-C3C3-B4DC-179AB0DE8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2" t="53067" r="19950" b="3201"/>
          <a:stretch/>
        </p:blipFill>
        <p:spPr>
          <a:xfrm>
            <a:off x="137160" y="1016000"/>
            <a:ext cx="6136787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12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19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Admin Offices</a:t>
            </a:r>
          </a:p>
          <a:p>
            <a:r>
              <a:rPr lang="en-US" dirty="0"/>
              <a:t>New Reception</a:t>
            </a:r>
          </a:p>
          <a:p>
            <a:r>
              <a:rPr lang="en-US" dirty="0"/>
              <a:t>New Secure Entry</a:t>
            </a:r>
          </a:p>
          <a:p>
            <a:r>
              <a:rPr lang="en-US" dirty="0"/>
              <a:t>Renovated Work</a:t>
            </a:r>
          </a:p>
          <a:p>
            <a:r>
              <a:rPr lang="en-US" dirty="0"/>
              <a:t>Renovated Conference</a:t>
            </a:r>
          </a:p>
          <a:p>
            <a:r>
              <a:rPr lang="en-US" dirty="0"/>
              <a:t>New Media Storage</a:t>
            </a:r>
          </a:p>
          <a:p>
            <a:r>
              <a:rPr lang="en-US" dirty="0"/>
              <a:t>New media Office</a:t>
            </a:r>
          </a:p>
          <a:p>
            <a:r>
              <a:rPr lang="en-US" dirty="0"/>
              <a:t>Renovated Counselor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7EB31-7EF5-E914-792F-8654AB344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50" t="12454" r="18450" b="54399"/>
          <a:stretch/>
        </p:blipFill>
        <p:spPr>
          <a:xfrm>
            <a:off x="4507992" y="835844"/>
            <a:ext cx="7383970" cy="56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7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15875"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Meridian Senior High School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DE860BC-070C-49AE-AF30-7F05D5940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530" b="23530"/>
          <a:stretch/>
        </p:blipFill>
        <p:spPr>
          <a:xfrm>
            <a:off x="541866" y="550333"/>
            <a:ext cx="11057467" cy="3434299"/>
          </a:xfrm>
        </p:spPr>
      </p:pic>
    </p:spTree>
    <p:extLst>
      <p:ext uri="{BB962C8B-B14F-4D97-AF65-F5344CB8AC3E}">
        <p14:creationId xmlns:p14="http://schemas.microsoft.com/office/powerpoint/2010/main" val="3462884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Gym Entry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Entry/Lobby</a:t>
            </a:r>
          </a:p>
          <a:p>
            <a:r>
              <a:rPr lang="en-US" dirty="0"/>
              <a:t>New Concessions &amp; Toilets</a:t>
            </a:r>
          </a:p>
          <a:p>
            <a:r>
              <a:rPr lang="en-US" dirty="0"/>
              <a:t>New Covered Drop 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FBA3492-657A-952A-7B4F-D39C7C3682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0969" r="20969"/>
          <a:stretch/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CE3752-7F5A-FEAB-0A4C-2F603CD53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02" r="27471" b="19447"/>
          <a:stretch/>
        </p:blipFill>
        <p:spPr>
          <a:xfrm>
            <a:off x="1066584" y="1016000"/>
            <a:ext cx="5189076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5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Room Addition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Connector Hall</a:t>
            </a:r>
          </a:p>
          <a:p>
            <a:r>
              <a:rPr lang="en-US" dirty="0"/>
              <a:t>New Classrooms</a:t>
            </a:r>
          </a:p>
          <a:p>
            <a:r>
              <a:rPr lang="en-US" dirty="0"/>
              <a:t>New Ramps/Stairs to Upper Level</a:t>
            </a:r>
          </a:p>
          <a:p>
            <a:r>
              <a:rPr lang="en-US" dirty="0"/>
              <a:t>New Science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E0897F-5228-79CC-B435-AA2EA36C6C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A5E6D-B453-981E-C496-7B0033059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6" t="53467" r="32245" b="2666"/>
          <a:stretch/>
        </p:blipFill>
        <p:spPr>
          <a:xfrm>
            <a:off x="164592" y="1016000"/>
            <a:ext cx="6236208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18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22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Classrooms</a:t>
            </a:r>
          </a:p>
          <a:p>
            <a:r>
              <a:rPr lang="en-US" dirty="0"/>
              <a:t>Science Lab</a:t>
            </a:r>
          </a:p>
          <a:p>
            <a:r>
              <a:rPr lang="en-US" dirty="0"/>
              <a:t>Concessions</a:t>
            </a:r>
          </a:p>
          <a:p>
            <a:r>
              <a:rPr lang="en-US" dirty="0"/>
              <a:t>Ramps</a:t>
            </a:r>
          </a:p>
          <a:p>
            <a:r>
              <a:rPr lang="en-US" dirty="0"/>
              <a:t>Stairs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EF34A-BF55-14DF-B999-0D19A3C20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0" t="9200" r="11400" b="55067"/>
          <a:stretch/>
        </p:blipFill>
        <p:spPr>
          <a:xfrm>
            <a:off x="3328265" y="1097280"/>
            <a:ext cx="8563697" cy="5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22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 Arts Addition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Entry/Lobby</a:t>
            </a:r>
          </a:p>
          <a:p>
            <a:r>
              <a:rPr lang="en-US" dirty="0"/>
              <a:t>Expanded Cafeteria</a:t>
            </a:r>
          </a:p>
          <a:p>
            <a:r>
              <a:rPr lang="en-US" dirty="0"/>
              <a:t>New Band Hall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23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6A130B7-43FD-8752-AED1-A57F199F05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969" r="209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7776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24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New Entry</a:t>
            </a:r>
          </a:p>
          <a:p>
            <a:r>
              <a:rPr lang="en-US" dirty="0"/>
              <a:t>Band Hall</a:t>
            </a:r>
          </a:p>
          <a:p>
            <a:r>
              <a:rPr lang="en-US" dirty="0"/>
              <a:t>Office &amp; Storage</a:t>
            </a:r>
          </a:p>
          <a:p>
            <a:r>
              <a:rPr lang="en-US" dirty="0"/>
              <a:t>Expanded Cafeteria</a:t>
            </a:r>
          </a:p>
          <a:p>
            <a:r>
              <a:rPr lang="en-US" dirty="0"/>
              <a:t>New Look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9DA95-6947-08A6-6764-0DEB6F816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00" t="10758" r="19050" b="56375"/>
          <a:stretch/>
        </p:blipFill>
        <p:spPr>
          <a:xfrm>
            <a:off x="4153595" y="260350"/>
            <a:ext cx="7738367" cy="63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30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F8E5BC1-257F-4CA0-A14D-8A76F619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Meridian Public SD Bond Issue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84475F-A218-40AD-91D5-2A420736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25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B12E57E0-F016-4B3F-9126-3A11698F325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24850" r="28203" b="17036"/>
          <a:stretch/>
        </p:blipFill>
        <p:spPr>
          <a:xfrm>
            <a:off x="3412045" y="1761485"/>
            <a:ext cx="2494721" cy="2226366"/>
          </a:xfrm>
          <a:prstGeom prst="rect">
            <a:avLst/>
          </a:prstGeom>
        </p:spPr>
      </p:pic>
      <p:pic>
        <p:nvPicPr>
          <p:cNvPr id="27" name="Picture Placeholder 26" descr="Male ">
            <a:extLst>
              <a:ext uri="{FF2B5EF4-FFF2-40B4-BE49-F238E27FC236}">
                <a16:creationId xmlns:a16="http://schemas.microsoft.com/office/drawing/2014/main" id="{F5B38C71-905C-4A1A-97EF-31546F4BF60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" r="90"/>
          <a:stretch/>
        </p:blipFill>
        <p:spPr>
          <a:prstGeom prst="rect">
            <a:avLst/>
          </a:prstGeo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8D53E665-9B7D-413E-815E-AF0082AFF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" b="32"/>
          <a:stretch/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2B0CB1D-E6FE-4346-B4DC-C1AC8F0F5C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Meridian HS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7A4F278-30B9-44DC-81DE-0BB8DC7D9B4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Athletics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DA2E7-5CFD-6770-1971-D0F3CC52C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094" r="11307" b="19103"/>
          <a:stretch/>
        </p:blipFill>
        <p:spPr>
          <a:xfrm>
            <a:off x="9301294" y="1761485"/>
            <a:ext cx="2495877" cy="2225675"/>
          </a:xfrm>
          <a:prstGeom prst="rect">
            <a:avLst/>
          </a:prstGeom>
        </p:spPr>
      </p:pic>
      <p:pic>
        <p:nvPicPr>
          <p:cNvPr id="4" name="Picture Placeholder 11">
            <a:extLst>
              <a:ext uri="{FF2B5EF4-FFF2-40B4-BE49-F238E27FC236}">
                <a16:creationId xmlns:a16="http://schemas.microsoft.com/office/drawing/2014/main" id="{D058AEA9-0D8E-C65C-E70A-AE7A8C6F31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18" t="1" r="31231" b="26261"/>
          <a:stretch/>
        </p:blipFill>
        <p:spPr>
          <a:xfrm>
            <a:off x="6349814" y="1761485"/>
            <a:ext cx="2502086" cy="2234776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9BFE05F-25A1-29FE-3F2A-7F3BF1F23D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/>
          <a:srcRect l="21933" t="-1702" r="21933" b="16313"/>
          <a:stretch/>
        </p:blipFill>
        <p:spPr>
          <a:xfrm>
            <a:off x="467420" y="1761485"/>
            <a:ext cx="2494721" cy="2226366"/>
          </a:xfrm>
        </p:spPr>
      </p:pic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990D914-1424-7EED-4801-426FCB28487E}"/>
              </a:ext>
            </a:extLst>
          </p:cNvPr>
          <p:cNvSpPr txBox="1">
            <a:spLocks/>
          </p:cNvSpPr>
          <p:nvPr/>
        </p:nvSpPr>
        <p:spPr>
          <a:xfrm>
            <a:off x="6260724" y="4302781"/>
            <a:ext cx="2686613" cy="666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E76618"/>
                </a:solidFill>
              </a:rPr>
              <a:t>Magnolia Middle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7EEB43B4-A5A8-0042-BB39-E2B35363BC8C}"/>
              </a:ext>
            </a:extLst>
          </p:cNvPr>
          <p:cNvSpPr txBox="1">
            <a:spLocks/>
          </p:cNvSpPr>
          <p:nvPr/>
        </p:nvSpPr>
        <p:spPr>
          <a:xfrm>
            <a:off x="9205349" y="4302780"/>
            <a:ext cx="2686613" cy="666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918655"/>
                </a:solidFill>
              </a:rPr>
              <a:t>Northwest Middle</a:t>
            </a:r>
          </a:p>
        </p:txBody>
      </p:sp>
      <p:pic>
        <p:nvPicPr>
          <p:cNvPr id="15" name="Picture Placeholder 25">
            <a:extLst>
              <a:ext uri="{FF2B5EF4-FFF2-40B4-BE49-F238E27FC236}">
                <a16:creationId xmlns:a16="http://schemas.microsoft.com/office/drawing/2014/main" id="{73716E21-3800-8485-0977-812B846B9E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407" b="5407"/>
          <a:stretch/>
        </p:blipFill>
        <p:spPr>
          <a:xfrm>
            <a:off x="5473583" y="5199879"/>
            <a:ext cx="1316272" cy="1174682"/>
          </a:xfrm>
          <a:prstGeom prst="rect">
            <a:avLst/>
          </a:prstGeom>
        </p:spPr>
      </p:pic>
      <p:pic>
        <p:nvPicPr>
          <p:cNvPr id="18" name="Picture Placeholder 16">
            <a:extLst>
              <a:ext uri="{FF2B5EF4-FFF2-40B4-BE49-F238E27FC236}">
                <a16:creationId xmlns:a16="http://schemas.microsoft.com/office/drawing/2014/main" id="{DBD0C8E2-E3B6-3678-AD51-10832C02C68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839" b="7839"/>
          <a:stretch>
            <a:fillRect/>
          </a:stretch>
        </p:blipFill>
        <p:spPr>
          <a:xfrm>
            <a:off x="2556933" y="5256352"/>
            <a:ext cx="1252992" cy="11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BEE08E-D5C0-42E2-AB73-7CCC07B72E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4748" y="1477862"/>
            <a:ext cx="5372096" cy="711200"/>
          </a:xfrm>
        </p:spPr>
        <p:txBody>
          <a:bodyPr/>
          <a:lstStyle/>
          <a:p>
            <a:r>
              <a:rPr lang="en-US" dirty="0"/>
              <a:t>Interior Courtyard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D97AE22-FC61-EB33-5C9C-5A1654ABF3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60888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Bird’s Eye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234661-26FF-2F5E-DF12-A4398A1F58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06617-F40A-FF87-435B-765E44E8D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6" t="53210" r="14329" b="4027"/>
          <a:stretch/>
        </p:blipFill>
        <p:spPr>
          <a:xfrm>
            <a:off x="647696" y="583673"/>
            <a:ext cx="5372100" cy="3856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2C9816-D72D-EA77-8BE4-178F83E6FE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77" t="53332" r="15417" b="5628"/>
          <a:stretch/>
        </p:blipFill>
        <p:spPr>
          <a:xfrm>
            <a:off x="6254747" y="2429505"/>
            <a:ext cx="5372097" cy="385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7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Meridian High School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Administration</a:t>
            </a:r>
          </a:p>
          <a:p>
            <a:r>
              <a:rPr lang="en-US" dirty="0"/>
              <a:t>New Secure Entry</a:t>
            </a:r>
          </a:p>
          <a:p>
            <a:r>
              <a:rPr lang="en-US" dirty="0"/>
              <a:t>New Connector Hall</a:t>
            </a:r>
          </a:p>
          <a:p>
            <a:r>
              <a:rPr lang="en-US" dirty="0"/>
              <a:t>Band Hall Renovations</a:t>
            </a:r>
          </a:p>
          <a:p>
            <a:r>
              <a:rPr lang="en-US" dirty="0"/>
              <a:t>New Covered Paths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F7358-A92F-318D-1608-17C7BE248F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4C668-A057-7186-3428-1E2E8D5D6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93" t="52963" r="22770" b="3457"/>
          <a:stretch/>
        </p:blipFill>
        <p:spPr>
          <a:xfrm>
            <a:off x="372533" y="1016000"/>
            <a:ext cx="5883126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1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5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1,975 </a:t>
            </a:r>
            <a:r>
              <a:rPr lang="en-US" dirty="0" err="1"/>
              <a:t>Sqft</a:t>
            </a:r>
            <a:r>
              <a:rPr lang="en-US" dirty="0"/>
              <a:t> of New Administration Space</a:t>
            </a:r>
          </a:p>
          <a:p>
            <a:endParaRPr lang="en-US" dirty="0"/>
          </a:p>
          <a:p>
            <a:r>
              <a:rPr lang="en-US" dirty="0"/>
              <a:t>2,050 </a:t>
            </a:r>
            <a:r>
              <a:rPr lang="en-US" dirty="0" err="1"/>
              <a:t>Sqft</a:t>
            </a:r>
            <a:r>
              <a:rPr lang="en-US" dirty="0"/>
              <a:t> of New Conditioned Corridor</a:t>
            </a:r>
          </a:p>
          <a:p>
            <a:endParaRPr lang="en-US" dirty="0"/>
          </a:p>
          <a:p>
            <a:r>
              <a:rPr lang="en-US" dirty="0"/>
              <a:t>300 </a:t>
            </a:r>
            <a:r>
              <a:rPr lang="en-US" dirty="0" err="1"/>
              <a:t>Sqft</a:t>
            </a:r>
            <a:r>
              <a:rPr lang="en-US" dirty="0"/>
              <a:t> Exterior Covered Porch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ECDB1-C11F-92A9-4B41-A686D65D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29" t="9752" r="23275" b="61759"/>
          <a:stretch/>
        </p:blipFill>
        <p:spPr>
          <a:xfrm>
            <a:off x="4808010" y="1244600"/>
            <a:ext cx="6266390" cy="4996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F6B8B5-FF58-69B8-33EB-E23A18D01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83" t="12454" r="15695" b="57531"/>
          <a:stretch/>
        </p:blipFill>
        <p:spPr>
          <a:xfrm>
            <a:off x="7149994" y="839735"/>
            <a:ext cx="4368905" cy="3124089"/>
          </a:xfrm>
          <a:prstGeom prst="rect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290002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Meridian HS Athletics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DE860BC-070C-49AE-AF30-7F05D5940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3546" b="21239"/>
          <a:stretch/>
        </p:blipFill>
        <p:spPr>
          <a:xfrm>
            <a:off x="541866" y="550333"/>
            <a:ext cx="11057467" cy="343429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4FBA0-F58E-50CF-01A0-056437F0B6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890" b="21890"/>
          <a:stretch/>
        </p:blipFill>
        <p:spPr>
          <a:xfrm>
            <a:off x="541866" y="491063"/>
            <a:ext cx="11057467" cy="349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7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BEE08E-D5C0-42E2-AB73-7CCC07B72E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4748" y="1477862"/>
            <a:ext cx="5372096" cy="711200"/>
          </a:xfrm>
        </p:spPr>
        <p:txBody>
          <a:bodyPr/>
          <a:lstStyle/>
          <a:p>
            <a:r>
              <a:rPr lang="en-US" dirty="0"/>
              <a:t>Main Entry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D97AE22-FC61-EB33-5C9C-5A1654ABF3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7696" y="4551744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Bird’s Eye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234661-26FF-2F5E-DF12-A4398A1F58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06617-F40A-FF87-435B-765E44E8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27" r="10827"/>
          <a:stretch/>
        </p:blipFill>
        <p:spPr>
          <a:xfrm>
            <a:off x="647696" y="583673"/>
            <a:ext cx="5372100" cy="3856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2C9816-D72D-EA77-8BE4-178F83E6FE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" r="21654" b="-135"/>
          <a:stretch/>
        </p:blipFill>
        <p:spPr>
          <a:xfrm>
            <a:off x="6254747" y="2429505"/>
            <a:ext cx="5372097" cy="385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8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Meridian Athletics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Entry/Concessions</a:t>
            </a:r>
          </a:p>
          <a:p>
            <a:r>
              <a:rPr lang="en-US" dirty="0"/>
              <a:t>New Field House with Training</a:t>
            </a:r>
          </a:p>
          <a:p>
            <a:r>
              <a:rPr lang="en-US" dirty="0"/>
              <a:t>New Turf Facility for Softball &amp; Baseball</a:t>
            </a:r>
          </a:p>
          <a:p>
            <a:r>
              <a:rPr lang="en-US" dirty="0"/>
              <a:t>New Stadium with Press Box</a:t>
            </a:r>
          </a:p>
          <a:p>
            <a:r>
              <a:rPr lang="en-US" dirty="0"/>
              <a:t>New Left Field Lounge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FBA3492-657A-952A-7B4F-D39C7C3682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0969" r="20969"/>
          <a:stretch/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CE3752-7F5A-FEAB-0A4C-2F603CD53A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85" r="20685"/>
          <a:stretch/>
        </p:blipFill>
        <p:spPr>
          <a:xfrm>
            <a:off x="1066584" y="1016000"/>
            <a:ext cx="5189076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1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9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Full Turf Field</a:t>
            </a:r>
          </a:p>
          <a:p>
            <a:r>
              <a:rPr lang="en-US" dirty="0"/>
              <a:t>Removable Softball Fencing</a:t>
            </a:r>
          </a:p>
          <a:p>
            <a:r>
              <a:rPr lang="en-US" dirty="0"/>
              <a:t>Bull Pens</a:t>
            </a:r>
          </a:p>
          <a:p>
            <a:r>
              <a:rPr lang="en-US" dirty="0"/>
              <a:t>Dugouts</a:t>
            </a:r>
          </a:p>
          <a:p>
            <a:r>
              <a:rPr lang="en-US" dirty="0"/>
              <a:t>Covered Batting</a:t>
            </a:r>
          </a:p>
          <a:p>
            <a:r>
              <a:rPr lang="en-US" dirty="0"/>
              <a:t>Covered Stadium Seating</a:t>
            </a:r>
          </a:p>
          <a:p>
            <a:r>
              <a:rPr lang="en-US" dirty="0"/>
              <a:t>New Field House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2F703-27B0-ECF2-C2E8-CD68D89BD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00" t="9999" r="20100" b="54001"/>
          <a:stretch/>
        </p:blipFill>
        <p:spPr>
          <a:xfrm>
            <a:off x="5162296" y="411480"/>
            <a:ext cx="6148832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904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5390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865</TotalTime>
  <Words>342</Words>
  <Application>Microsoft Office PowerPoint</Application>
  <PresentationFormat>Widescreen</PresentationFormat>
  <Paragraphs>142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Trebuchet MS</vt:lpstr>
      <vt:lpstr>Wingdings 3</vt:lpstr>
      <vt:lpstr>Facet</vt:lpstr>
      <vt:lpstr>Meridian Public School District Bond</vt:lpstr>
      <vt:lpstr>Meridian Senior High School</vt:lpstr>
      <vt:lpstr>Bird’s Eye</vt:lpstr>
      <vt:lpstr>Meridian High School</vt:lpstr>
      <vt:lpstr>Floor Plans</vt:lpstr>
      <vt:lpstr>Meridian HS Athletics</vt:lpstr>
      <vt:lpstr>Bird’s Eye</vt:lpstr>
      <vt:lpstr>Meridian Athletics</vt:lpstr>
      <vt:lpstr>Floor Plans</vt:lpstr>
      <vt:lpstr>Floor Plans</vt:lpstr>
      <vt:lpstr>Magnolia Middle School</vt:lpstr>
      <vt:lpstr>View from Parking</vt:lpstr>
      <vt:lpstr>Magnolia Additions</vt:lpstr>
      <vt:lpstr>Floor Plans</vt:lpstr>
      <vt:lpstr>Floor Plans</vt:lpstr>
      <vt:lpstr>Northwest Middle School</vt:lpstr>
      <vt:lpstr>Bird’s Eye SW</vt:lpstr>
      <vt:lpstr>Northwest Admin</vt:lpstr>
      <vt:lpstr>Floor Plans</vt:lpstr>
      <vt:lpstr>Gym Entry</vt:lpstr>
      <vt:lpstr>Class Room Addition</vt:lpstr>
      <vt:lpstr>Floor Plans</vt:lpstr>
      <vt:lpstr>Fine Arts Addition</vt:lpstr>
      <vt:lpstr>Floor Plans</vt:lpstr>
      <vt:lpstr>Meridian Public SD Bond Issue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Newton Municipal School District Bond</dc:title>
  <dc:creator>paul purser</dc:creator>
  <cp:lastModifiedBy>paul purser</cp:lastModifiedBy>
  <cp:revision>6</cp:revision>
  <cp:lastPrinted>2022-11-25T21:48:50Z</cp:lastPrinted>
  <dcterms:created xsi:type="dcterms:W3CDTF">2022-11-15T15:50:23Z</dcterms:created>
  <dcterms:modified xsi:type="dcterms:W3CDTF">2022-11-25T21:49:57Z</dcterms:modified>
</cp:coreProperties>
</file>