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596" r:id="rId2"/>
    <p:sldId id="2540" r:id="rId3"/>
    <p:sldId id="2555" r:id="rId4"/>
    <p:sldId id="2571" r:id="rId5"/>
    <p:sldId id="2560" r:id="rId6"/>
    <p:sldId id="2597" r:id="rId7"/>
    <p:sldId id="2565" r:id="rId8"/>
    <p:sldId id="2567" r:id="rId9"/>
    <p:sldId id="2598" r:id="rId10"/>
    <p:sldId id="2602" r:id="rId11"/>
    <p:sldId id="2601" r:id="rId12"/>
    <p:sldId id="2584" r:id="rId13"/>
    <p:sldId id="2599" r:id="rId14"/>
    <p:sldId id="2600" r:id="rId15"/>
    <p:sldId id="25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5280" autoAdjust="0"/>
  </p:normalViewPr>
  <p:slideViewPr>
    <p:cSldViewPr snapToGrid="0" snapToObjects="1" showGuides="1">
      <p:cViewPr varScale="1">
        <p:scale>
          <a:sx n="113" d="100"/>
          <a:sy n="113" d="100"/>
        </p:scale>
        <p:origin x="456" y="114"/>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6/7/2022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6/7/2022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53.xml"/><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4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using a cell phone&#10;&#10;Description automatically generated with medium confidence">
            <a:extLst>
              <a:ext uri="{FF2B5EF4-FFF2-40B4-BE49-F238E27FC236}">
                <a16:creationId xmlns:a16="http://schemas.microsoft.com/office/drawing/2014/main" id="{59A5D366-BDCD-4761-A29B-21881A691F59}"/>
              </a:ext>
            </a:extLst>
          </p:cNvPr>
          <p:cNvPicPr>
            <a:picLocks noChangeAspect="1"/>
          </p:cNvPicPr>
          <p:nvPr/>
        </p:nvPicPr>
        <p:blipFill rotWithShape="1">
          <a:blip r:embed="rId2"/>
          <a:srcRect t="29313" b="13936"/>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37721"/>
            <a:ext cx="9575801" cy="891250"/>
          </a:xfrm>
          <a:prstGeom prst="rect">
            <a:avLst/>
          </a:prstGeom>
        </p:spPr>
        <p:txBody>
          <a:bodyPr anchor="t">
            <a:normAutofit/>
          </a:bodyPr>
          <a:lstStyle/>
          <a:p>
            <a:r>
              <a:rPr lang="en-US" dirty="0"/>
              <a:t>CA from 1000’</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a:prstGeom prst="rect">
            <a:avLst/>
          </a:prstGeom>
        </p:spPr>
        <p:txBody>
          <a:bodyPr>
            <a:normAutofit/>
          </a:bodyPr>
          <a:lstStyle/>
          <a:p>
            <a:r>
              <a:rPr lang="en-US" dirty="0"/>
              <a:t>Construction administration basics &amp; principles</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srcRect t="19300" b="19300"/>
          <a:stretch/>
        </p:blipFill>
        <p:spPr>
          <a:xfrm>
            <a:off x="4745620" y="3428990"/>
            <a:ext cx="7446380" cy="3429009"/>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dirty="0"/>
              <a:t>Site Visits</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p:txBody>
          <a:bodyPr/>
          <a:lstStyle/>
          <a:p>
            <a:r>
              <a:rPr lang="en-US" dirty="0"/>
              <a:t>Representation </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p:txBody>
          <a:bodyPr>
            <a:normAutofit lnSpcReduction="10000"/>
          </a:bodyPr>
          <a:lstStyle/>
          <a:p>
            <a:r>
              <a:rPr lang="en-US" dirty="0"/>
              <a:t>When you are on the site, you represent Dale Partners to the world.  Your presence is just another key in developing good relationships.  </a:t>
            </a:r>
          </a:p>
          <a:p>
            <a:r>
              <a:rPr lang="en-US" dirty="0"/>
              <a:t>With the contractor, we should be helpful but discerning.  </a:t>
            </a:r>
          </a:p>
          <a:p>
            <a:endParaRPr lang="en-US" dirty="0"/>
          </a:p>
          <a:p>
            <a:r>
              <a:rPr lang="en-US" dirty="0"/>
              <a:t>With the owner, we should be helpful and encouraging.  </a:t>
            </a:r>
          </a:p>
        </p:txBody>
      </p:sp>
      <p:sp>
        <p:nvSpPr>
          <p:cNvPr id="9" name="Text Placeholder 8"/>
          <p:cNvSpPr>
            <a:spLocks noGrp="1"/>
          </p:cNvSpPr>
          <p:nvPr>
            <p:ph type="body" sz="quarter" idx="16"/>
          </p:nvPr>
        </p:nvSpPr>
        <p:spPr/>
        <p:txBody>
          <a:bodyPr>
            <a:normAutofit/>
          </a:bodyPr>
          <a:lstStyle/>
          <a:p>
            <a:r>
              <a:rPr lang="en-US" dirty="0"/>
              <a:t>Walk the Site (all of it)</a:t>
            </a:r>
          </a:p>
          <a:p>
            <a:r>
              <a:rPr lang="en-US" dirty="0"/>
              <a:t>Meet with the Super</a:t>
            </a:r>
          </a:p>
          <a:p>
            <a:r>
              <a:rPr lang="en-US" dirty="0"/>
              <a:t>Review work Performed</a:t>
            </a:r>
          </a:p>
          <a:p>
            <a:r>
              <a:rPr lang="en-US" dirty="0"/>
              <a:t>Discuss Future Work</a:t>
            </a:r>
          </a:p>
          <a:p>
            <a:r>
              <a:rPr lang="en-US" dirty="0"/>
              <a:t>Bring up Issues</a:t>
            </a:r>
          </a:p>
          <a:p>
            <a:endParaRPr lang="en-US" dirty="0"/>
          </a:p>
        </p:txBody>
      </p:sp>
      <p:sp>
        <p:nvSpPr>
          <p:cNvPr id="2" name="TextBox 1">
            <a:extLst>
              <a:ext uri="{FF2B5EF4-FFF2-40B4-BE49-F238E27FC236}">
                <a16:creationId xmlns:a16="http://schemas.microsoft.com/office/drawing/2014/main" id="{B0846C95-534E-E071-8D6C-C24DEB6A9082}"/>
              </a:ext>
            </a:extLst>
          </p:cNvPr>
          <p:cNvSpPr txBox="1"/>
          <p:nvPr/>
        </p:nvSpPr>
        <p:spPr>
          <a:xfrm>
            <a:off x="5723467" y="2387601"/>
            <a:ext cx="5630333" cy="246221"/>
          </a:xfrm>
          <a:prstGeom prst="rect">
            <a:avLst/>
          </a:prstGeom>
          <a:noFill/>
        </p:spPr>
        <p:txBody>
          <a:bodyPr wrap="square" rtlCol="0">
            <a:spAutoFit/>
          </a:bodyPr>
          <a:lstStyle/>
          <a:p>
            <a:r>
              <a:rPr lang="en-US" sz="1000" dirty="0">
                <a:solidFill>
                  <a:schemeClr val="accent2">
                    <a:lumMod val="90000"/>
                    <a:lumOff val="10000"/>
                  </a:schemeClr>
                </a:solidFill>
              </a:rPr>
              <a:t>Not Slothful in bringing up issues		Able to see discrepancies </a:t>
            </a:r>
          </a:p>
        </p:txBody>
      </p:sp>
      <p:sp>
        <p:nvSpPr>
          <p:cNvPr id="10" name="TextBox 9">
            <a:extLst>
              <a:ext uri="{FF2B5EF4-FFF2-40B4-BE49-F238E27FC236}">
                <a16:creationId xmlns:a16="http://schemas.microsoft.com/office/drawing/2014/main" id="{908A67AB-EF22-8A98-4EAE-B6EA3F1CB5BD}"/>
              </a:ext>
            </a:extLst>
          </p:cNvPr>
          <p:cNvSpPr txBox="1"/>
          <p:nvPr/>
        </p:nvSpPr>
        <p:spPr>
          <a:xfrm>
            <a:off x="5723466" y="2968401"/>
            <a:ext cx="5630333" cy="246221"/>
          </a:xfrm>
          <a:prstGeom prst="rect">
            <a:avLst/>
          </a:prstGeom>
          <a:noFill/>
        </p:spPr>
        <p:txBody>
          <a:bodyPr wrap="square" rtlCol="0">
            <a:spAutoFit/>
          </a:bodyPr>
          <a:lstStyle/>
          <a:p>
            <a:r>
              <a:rPr lang="en-US" sz="1000" dirty="0">
                <a:solidFill>
                  <a:schemeClr val="accent2">
                    <a:lumMod val="90000"/>
                    <a:lumOff val="10000"/>
                  </a:schemeClr>
                </a:solidFill>
              </a:rPr>
              <a:t>Able to translate their concerns		Not bemoaning the contractor’s work</a:t>
            </a:r>
          </a:p>
        </p:txBody>
      </p:sp>
    </p:spTree>
    <p:extLst>
      <p:ext uri="{BB962C8B-B14F-4D97-AF65-F5344CB8AC3E}">
        <p14:creationId xmlns:p14="http://schemas.microsoft.com/office/powerpoint/2010/main" val="293366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48F3FC-95F5-3ED5-8B64-2A71A5E36D03}"/>
              </a:ext>
            </a:extLst>
          </p:cNvPr>
          <p:cNvPicPr>
            <a:picLocks noChangeAspect="1"/>
          </p:cNvPicPr>
          <p:nvPr/>
        </p:nvPicPr>
        <p:blipFill rotWithShape="1">
          <a:blip r:embed="rId2"/>
          <a:srcRect l="28240" t="10001" r="29167" b="3580"/>
          <a:stretch/>
        </p:blipFill>
        <p:spPr>
          <a:xfrm>
            <a:off x="8246335" y="-169333"/>
            <a:ext cx="5541554" cy="7027333"/>
          </a:xfrm>
          <a:prstGeom prst="rect">
            <a:avLst/>
          </a:prstGeom>
        </p:spPr>
      </p:pic>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p:txBody>
          <a:bodyPr/>
          <a:lstStyle/>
          <a:p>
            <a:r>
              <a:rPr lang="en-US" dirty="0"/>
              <a:t>Field Reports</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a:xfrm>
            <a:off x="4252921" y="1656272"/>
            <a:ext cx="3686159" cy="4882551"/>
          </a:xfrm>
        </p:spPr>
        <p:txBody>
          <a:bodyPr>
            <a:normAutofit/>
          </a:bodyPr>
          <a:lstStyle/>
          <a:p>
            <a:r>
              <a:rPr lang="en-US" dirty="0"/>
              <a:t>Content</a:t>
            </a:r>
          </a:p>
          <a:p>
            <a:pPr lvl="1"/>
            <a:r>
              <a:rPr lang="en-US" dirty="0"/>
              <a:t>Be to the point; descriptive words can help or hurt, so be careful what you write</a:t>
            </a:r>
          </a:p>
          <a:p>
            <a:pPr lvl="1"/>
            <a:r>
              <a:rPr lang="en-US" dirty="0"/>
              <a:t>Give information about progress</a:t>
            </a:r>
          </a:p>
          <a:p>
            <a:pPr lvl="1"/>
            <a:r>
              <a:rPr lang="en-US" dirty="0"/>
              <a:t>Give information about contractor effort</a:t>
            </a:r>
          </a:p>
          <a:p>
            <a:pPr lvl="1"/>
            <a:r>
              <a:rPr lang="en-US" dirty="0"/>
              <a:t>Reserve judgements concerning quality for very specific usages</a:t>
            </a:r>
          </a:p>
          <a:p>
            <a:r>
              <a:rPr lang="en-US" dirty="0"/>
              <a:t>Pictures (a picture is worth a thousand words)</a:t>
            </a:r>
          </a:p>
          <a:p>
            <a:pPr lvl="1"/>
            <a:r>
              <a:rPr lang="en-US" dirty="0"/>
              <a:t>Takes lots</a:t>
            </a:r>
          </a:p>
          <a:p>
            <a:pPr lvl="1"/>
            <a:r>
              <a:rPr lang="en-US" dirty="0"/>
              <a:t>Include regular photo positions for help is seeing progress and orientation; Not all photos have to be major issues; if new construction, get regular photos of all exterior elevations</a:t>
            </a:r>
          </a:p>
          <a:p>
            <a:pPr lvl="1"/>
            <a:r>
              <a:rPr lang="en-US" dirty="0"/>
              <a:t>Use words with photos to help in understanding</a:t>
            </a:r>
          </a:p>
          <a:p>
            <a:pPr lvl="1"/>
            <a:r>
              <a:rPr lang="en-US" dirty="0"/>
              <a:t>Choose the best vantage to photo issues so that they can be readily seen</a:t>
            </a:r>
          </a:p>
          <a:p>
            <a:r>
              <a:rPr lang="en-US" dirty="0"/>
              <a:t>Regularity</a:t>
            </a:r>
          </a:p>
          <a:p>
            <a:pPr lvl="1"/>
            <a:r>
              <a:rPr lang="en-US" dirty="0"/>
              <a:t>Every time you make a site visit, someone should know you were there, in writing</a:t>
            </a:r>
          </a:p>
          <a:p>
            <a:pPr lvl="1"/>
            <a:r>
              <a:rPr lang="en-US" dirty="0"/>
              <a:t>Field Reports give our clients some pace knowing that we are on the site</a:t>
            </a:r>
          </a:p>
          <a:p>
            <a:pPr marL="0" indent="0">
              <a:buNone/>
            </a:pPr>
            <a:endParaRPr lang="en-US" dirty="0"/>
          </a:p>
        </p:txBody>
      </p:sp>
      <p:pic>
        <p:nvPicPr>
          <p:cNvPr id="14" name="Picture 13">
            <a:extLst>
              <a:ext uri="{FF2B5EF4-FFF2-40B4-BE49-F238E27FC236}">
                <a16:creationId xmlns:a16="http://schemas.microsoft.com/office/drawing/2014/main" id="{D9AB8BF5-E77A-8FD6-14F1-321BF5FA564F}"/>
              </a:ext>
            </a:extLst>
          </p:cNvPr>
          <p:cNvPicPr>
            <a:picLocks noChangeAspect="1"/>
          </p:cNvPicPr>
          <p:nvPr/>
        </p:nvPicPr>
        <p:blipFill rotWithShape="1">
          <a:blip r:embed="rId3"/>
          <a:srcRect l="28407" t="9811" r="29691" b="3522"/>
          <a:stretch/>
        </p:blipFill>
        <p:spPr>
          <a:xfrm>
            <a:off x="-1419708" y="-77638"/>
            <a:ext cx="5365307" cy="6935638"/>
          </a:xfrm>
          <a:prstGeom prst="rect">
            <a:avLst/>
          </a:prstGeom>
        </p:spPr>
      </p:pic>
    </p:spTree>
    <p:extLst>
      <p:ext uri="{BB962C8B-B14F-4D97-AF65-F5344CB8AC3E}">
        <p14:creationId xmlns:p14="http://schemas.microsoft.com/office/powerpoint/2010/main" val="352834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srcRect/>
          <a:stretch/>
        </p:blipFill>
        <p:spPr>
          <a:xfrm flipH="1">
            <a:off x="0" y="0"/>
            <a:ext cx="12192000" cy="9144000"/>
          </a:xfrm>
        </p:spPr>
      </p:pic>
      <p:sp>
        <p:nvSpPr>
          <p:cNvPr id="3" name="Text Placeholder 2"/>
          <p:cNvSpPr>
            <a:spLocks noGrp="1"/>
          </p:cNvSpPr>
          <p:nvPr>
            <p:ph type="body" sz="quarter" idx="14"/>
          </p:nvPr>
        </p:nvSpPr>
        <p:spPr/>
        <p:txBody>
          <a:bodyPr/>
          <a:lstStyle/>
          <a:p>
            <a:r>
              <a:rPr lang="en-US" dirty="0"/>
              <a:t>New Ceilings (what’s wrong?)</a:t>
            </a:r>
          </a:p>
        </p:txBody>
      </p:sp>
    </p:spTree>
    <p:extLst>
      <p:ext uri="{BB962C8B-B14F-4D97-AF65-F5344CB8AC3E}">
        <p14:creationId xmlns:p14="http://schemas.microsoft.com/office/powerpoint/2010/main" val="1415924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srcRect/>
          <a:stretch/>
        </p:blipFill>
        <p:spPr>
          <a:xfrm flipH="1">
            <a:off x="0" y="0"/>
            <a:ext cx="12192000" cy="9144000"/>
          </a:xfrm>
        </p:spPr>
      </p:pic>
      <p:sp>
        <p:nvSpPr>
          <p:cNvPr id="3" name="Text Placeholder 2"/>
          <p:cNvSpPr>
            <a:spLocks noGrp="1"/>
          </p:cNvSpPr>
          <p:nvPr>
            <p:ph type="body" sz="quarter" idx="14"/>
          </p:nvPr>
        </p:nvSpPr>
        <p:spPr/>
        <p:txBody>
          <a:bodyPr/>
          <a:lstStyle/>
          <a:p>
            <a:r>
              <a:rPr lang="en-US" dirty="0"/>
              <a:t>New Doors (what’s wrong?)</a:t>
            </a:r>
          </a:p>
        </p:txBody>
      </p:sp>
    </p:spTree>
    <p:extLst>
      <p:ext uri="{BB962C8B-B14F-4D97-AF65-F5344CB8AC3E}">
        <p14:creationId xmlns:p14="http://schemas.microsoft.com/office/powerpoint/2010/main" val="3218409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srcRect/>
          <a:stretch/>
        </p:blipFill>
        <p:spPr>
          <a:xfrm flipH="1">
            <a:off x="2667000" y="-973671"/>
            <a:ext cx="6858000" cy="9144000"/>
          </a:xfrm>
        </p:spPr>
      </p:pic>
      <p:sp>
        <p:nvSpPr>
          <p:cNvPr id="3" name="Text Placeholder 2"/>
          <p:cNvSpPr>
            <a:spLocks noGrp="1"/>
          </p:cNvSpPr>
          <p:nvPr>
            <p:ph type="body" sz="quarter" idx="14"/>
          </p:nvPr>
        </p:nvSpPr>
        <p:spPr/>
        <p:txBody>
          <a:bodyPr/>
          <a:lstStyle/>
          <a:p>
            <a:r>
              <a:rPr lang="en-US" dirty="0"/>
              <a:t>New Floors (what’s wrong?)</a:t>
            </a:r>
          </a:p>
        </p:txBody>
      </p:sp>
    </p:spTree>
    <p:extLst>
      <p:ext uri="{BB962C8B-B14F-4D97-AF65-F5344CB8AC3E}">
        <p14:creationId xmlns:p14="http://schemas.microsoft.com/office/powerpoint/2010/main" val="325002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3F9A722-C416-4CA0-9E81-3AB439623A87}"/>
              </a:ext>
            </a:extLst>
          </p:cNvPr>
          <p:cNvSpPr>
            <a:spLocks noGrp="1"/>
          </p:cNvSpPr>
          <p:nvPr>
            <p:ph type="title"/>
          </p:nvPr>
        </p:nvSpPr>
        <p:spPr/>
        <p:txBody>
          <a:bodyPr/>
          <a:lstStyle/>
          <a:p>
            <a:r>
              <a:rPr lang="en-US" dirty="0"/>
              <a:t>Purpose, Strategy, &amp; Tools</a:t>
            </a:r>
          </a:p>
        </p:txBody>
      </p:sp>
      <p:pic>
        <p:nvPicPr>
          <p:cNvPr id="25" name="Picture Placeholder 23">
            <a:extLst>
              <a:ext uri="{FF2B5EF4-FFF2-40B4-BE49-F238E27FC236}">
                <a16:creationId xmlns:a16="http://schemas.microsoft.com/office/drawing/2014/main" id="{28471B48-B5D4-4311-8051-3D8458674D12}"/>
              </a:ext>
            </a:extLst>
          </p:cNvPr>
          <p:cNvPicPr>
            <a:picLocks noGrp="1" noChangeAspect="1"/>
          </p:cNvPicPr>
          <p:nvPr>
            <p:ph type="pic" sz="quarter" idx="11"/>
          </p:nvPr>
        </p:nvPicPr>
        <p:blipFill>
          <a:blip r:embed="rId2"/>
          <a:srcRect/>
          <a:stretch/>
        </p:blipFill>
        <p:spPr>
          <a:xfrm>
            <a:off x="306324" y="4416552"/>
            <a:ext cx="2441448" cy="2441448"/>
          </a:xfrm>
        </p:spPr>
      </p:pic>
      <p:pic>
        <p:nvPicPr>
          <p:cNvPr id="30" name="Picture Placeholder 27">
            <a:extLst>
              <a:ext uri="{FF2B5EF4-FFF2-40B4-BE49-F238E27FC236}">
                <a16:creationId xmlns:a16="http://schemas.microsoft.com/office/drawing/2014/main" id="{10D7B446-4830-437D-90F2-78FF39F842A8}"/>
              </a:ext>
            </a:extLst>
          </p:cNvPr>
          <p:cNvPicPr>
            <a:picLocks noGrp="1" noChangeAspect="1"/>
          </p:cNvPicPr>
          <p:nvPr>
            <p:ph type="pic" sz="quarter" idx="13"/>
          </p:nvPr>
        </p:nvPicPr>
        <p:blipFill>
          <a:blip r:embed="rId3"/>
          <a:srcRect/>
          <a:stretch/>
        </p:blipFill>
        <p:spPr>
          <a:xfrm>
            <a:off x="3484158" y="1964267"/>
            <a:ext cx="2172740" cy="2172740"/>
          </a:xfrm>
        </p:spPr>
      </p:pic>
      <p:pic>
        <p:nvPicPr>
          <p:cNvPr id="31" name="Picture Placeholder 29">
            <a:extLst>
              <a:ext uri="{FF2B5EF4-FFF2-40B4-BE49-F238E27FC236}">
                <a16:creationId xmlns:a16="http://schemas.microsoft.com/office/drawing/2014/main" id="{7453335E-1D5E-4FDC-8418-75FFB424DE6C}"/>
              </a:ext>
            </a:extLst>
          </p:cNvPr>
          <p:cNvPicPr>
            <a:picLocks noGrp="1" noChangeAspect="1"/>
          </p:cNvPicPr>
          <p:nvPr>
            <p:ph type="pic" sz="quarter" idx="14"/>
          </p:nvPr>
        </p:nvPicPr>
        <p:blipFill>
          <a:blip r:embed="rId4"/>
          <a:srcRect/>
          <a:stretch/>
        </p:blipFill>
        <p:spPr>
          <a:xfrm>
            <a:off x="9336453" y="1964267"/>
            <a:ext cx="2669259" cy="2001944"/>
          </a:xfrm>
        </p:spPr>
      </p:pic>
      <p:sp>
        <p:nvSpPr>
          <p:cNvPr id="17" name="Text Placeholder 16">
            <a:extLst>
              <a:ext uri="{FF2B5EF4-FFF2-40B4-BE49-F238E27FC236}">
                <a16:creationId xmlns:a16="http://schemas.microsoft.com/office/drawing/2014/main" id="{4E6B8FC3-C6AB-4C05-AB1A-6A425F437168}"/>
              </a:ext>
            </a:extLst>
          </p:cNvPr>
          <p:cNvSpPr>
            <a:spLocks noGrp="1"/>
          </p:cNvSpPr>
          <p:nvPr>
            <p:ph type="body" sz="quarter" idx="15"/>
          </p:nvPr>
        </p:nvSpPr>
        <p:spPr/>
        <p:txBody>
          <a:bodyPr/>
          <a:lstStyle/>
          <a:p>
            <a:r>
              <a:rPr lang="en-US" dirty="0"/>
              <a:t>To continue our relationship with clients &amp; serve them</a:t>
            </a:r>
          </a:p>
        </p:txBody>
      </p:sp>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p:txBody>
          <a:bodyPr/>
          <a:lstStyle/>
          <a:p>
            <a:r>
              <a:rPr lang="en-US" dirty="0"/>
              <a:t>Purpose</a:t>
            </a:r>
          </a:p>
        </p:txBody>
      </p:sp>
      <p:sp>
        <p:nvSpPr>
          <p:cNvPr id="19" name="Text Placeholder 18">
            <a:extLst>
              <a:ext uri="{FF2B5EF4-FFF2-40B4-BE49-F238E27FC236}">
                <a16:creationId xmlns:a16="http://schemas.microsoft.com/office/drawing/2014/main" id="{35D841AC-77B9-46F0-877E-EDFD058BCBF2}"/>
              </a:ext>
            </a:extLst>
          </p:cNvPr>
          <p:cNvSpPr>
            <a:spLocks noGrp="1"/>
          </p:cNvSpPr>
          <p:nvPr>
            <p:ph type="body" sz="quarter" idx="17"/>
          </p:nvPr>
        </p:nvSpPr>
        <p:spPr/>
        <p:txBody>
          <a:bodyPr/>
          <a:lstStyle/>
          <a:p>
            <a:r>
              <a:rPr lang="en-US" dirty="0"/>
              <a:t>Formal &amp; Informal Documents and correspondence</a:t>
            </a:r>
          </a:p>
          <a:p>
            <a:endParaRPr lang="en-US" dirty="0"/>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p:txBody>
          <a:bodyPr/>
          <a:lstStyle/>
          <a:p>
            <a:r>
              <a:rPr lang="en-US" dirty="0"/>
              <a:t>Tools</a:t>
            </a:r>
          </a:p>
        </p:txBody>
      </p:sp>
      <p:sp>
        <p:nvSpPr>
          <p:cNvPr id="21" name="Text Placeholder 20">
            <a:extLst>
              <a:ext uri="{FF2B5EF4-FFF2-40B4-BE49-F238E27FC236}">
                <a16:creationId xmlns:a16="http://schemas.microsoft.com/office/drawing/2014/main" id="{F6997EE2-4A7E-42BA-A9A4-CA8914C6CA1F}"/>
              </a:ext>
            </a:extLst>
          </p:cNvPr>
          <p:cNvSpPr>
            <a:spLocks noGrp="1"/>
          </p:cNvSpPr>
          <p:nvPr>
            <p:ph type="body" sz="quarter" idx="19"/>
          </p:nvPr>
        </p:nvSpPr>
        <p:spPr/>
        <p:txBody>
          <a:bodyPr/>
          <a:lstStyle/>
          <a:p>
            <a:r>
              <a:rPr lang="en-US" dirty="0"/>
              <a:t>Use documentation to communicate and protect </a:t>
            </a:r>
          </a:p>
          <a:p>
            <a:endParaRPr lang="en-US" dirty="0"/>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0"/>
          </p:nvPr>
        </p:nvSpPr>
        <p:spPr/>
        <p:txBody>
          <a:bodyPr/>
          <a:lstStyle/>
          <a:p>
            <a:r>
              <a:rPr lang="en-US" dirty="0"/>
              <a:t>Strategy</a:t>
            </a:r>
          </a:p>
        </p:txBody>
      </p:sp>
      <p:sp>
        <p:nvSpPr>
          <p:cNvPr id="23" name="Text Placeholder 22">
            <a:extLst>
              <a:ext uri="{FF2B5EF4-FFF2-40B4-BE49-F238E27FC236}">
                <a16:creationId xmlns:a16="http://schemas.microsoft.com/office/drawing/2014/main" id="{F71130C1-E2E7-4700-A220-231BB58349DE}"/>
              </a:ext>
            </a:extLst>
          </p:cNvPr>
          <p:cNvSpPr>
            <a:spLocks noGrp="1"/>
          </p:cNvSpPr>
          <p:nvPr>
            <p:ph type="body" sz="quarter" idx="21"/>
          </p:nvPr>
        </p:nvSpPr>
        <p:spPr/>
        <p:txBody>
          <a:bodyPr/>
          <a:lstStyle/>
          <a:p>
            <a:r>
              <a:rPr lang="en-US" dirty="0"/>
              <a:t>Our presence and communication</a:t>
            </a:r>
          </a:p>
          <a:p>
            <a:endParaRPr lang="en-US" dirty="0"/>
          </a:p>
        </p:txBody>
      </p:sp>
      <p:sp>
        <p:nvSpPr>
          <p:cNvPr id="24" name="Text Placeholder 23">
            <a:extLst>
              <a:ext uri="{FF2B5EF4-FFF2-40B4-BE49-F238E27FC236}">
                <a16:creationId xmlns:a16="http://schemas.microsoft.com/office/drawing/2014/main" id="{DDC5EC52-0B52-4D0E-B00E-8E5EF35BC9CD}"/>
              </a:ext>
            </a:extLst>
          </p:cNvPr>
          <p:cNvSpPr>
            <a:spLocks noGrp="1"/>
          </p:cNvSpPr>
          <p:nvPr>
            <p:ph type="body" sz="quarter" idx="22"/>
          </p:nvPr>
        </p:nvSpPr>
        <p:spPr/>
        <p:txBody>
          <a:bodyPr/>
          <a:lstStyle/>
          <a:p>
            <a:r>
              <a:rPr lang="en-US" dirty="0"/>
              <a:t>Tools</a:t>
            </a:r>
          </a:p>
        </p:txBody>
      </p:sp>
      <p:pic>
        <p:nvPicPr>
          <p:cNvPr id="29" name="Picture Placeholder 25">
            <a:extLst>
              <a:ext uri="{FF2B5EF4-FFF2-40B4-BE49-F238E27FC236}">
                <a16:creationId xmlns:a16="http://schemas.microsoft.com/office/drawing/2014/main" id="{1507C138-F295-471C-A7C2-F827C437DE97}"/>
              </a:ext>
            </a:extLst>
          </p:cNvPr>
          <p:cNvPicPr>
            <a:picLocks noGrp="1" noChangeAspect="1"/>
          </p:cNvPicPr>
          <p:nvPr>
            <p:ph type="pic" sz="quarter" idx="12"/>
          </p:nvPr>
        </p:nvPicPr>
        <p:blipFill>
          <a:blip r:embed="rId5"/>
          <a:srcRect/>
          <a:stretch/>
        </p:blipFill>
        <p:spPr>
          <a:xfrm>
            <a:off x="6326075" y="4794350"/>
            <a:ext cx="2583537" cy="1714736"/>
          </a:xfrm>
        </p:spPr>
      </p:pic>
    </p:spTree>
    <p:extLst>
      <p:ext uri="{BB962C8B-B14F-4D97-AF65-F5344CB8AC3E}">
        <p14:creationId xmlns:p14="http://schemas.microsoft.com/office/powerpoint/2010/main" val="414805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a:lstStyle/>
          <a:p>
            <a:r>
              <a:rPr lang="en-US" dirty="0"/>
              <a:t>Agenda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p:txBody>
          <a:bodyPr/>
          <a:lstStyle/>
          <a:p>
            <a:r>
              <a:rPr lang="en-US" dirty="0"/>
              <a:t>Communication &amp; Relationships</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p:txBody>
          <a:bodyPr/>
          <a:lstStyle/>
          <a:p>
            <a:r>
              <a:rPr lang="en-US" dirty="0"/>
              <a:t>Timeline &amp; Definitions</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p:txBody>
          <a:bodyPr/>
          <a:lstStyle/>
          <a:p>
            <a:r>
              <a:rPr lang="en-US" dirty="0"/>
              <a:t>Site Visits &amp; Field Reports</a:t>
            </a:r>
          </a:p>
        </p:txBody>
      </p:sp>
      <p:pic>
        <p:nvPicPr>
          <p:cNvPr id="12" name="Picture Placeholder 11" title="Decorative"/>
          <p:cNvPicPr>
            <a:picLocks noGrp="1" noChangeAspect="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a:xfrm flipH="1">
            <a:off x="8634413" y="812800"/>
            <a:ext cx="3557587" cy="5232400"/>
          </a:xfrm>
        </p:spPr>
      </p:pic>
    </p:spTree>
    <p:extLst>
      <p:ext uri="{BB962C8B-B14F-4D97-AF65-F5344CB8AC3E}">
        <p14:creationId xmlns:p14="http://schemas.microsoft.com/office/powerpoint/2010/main" val="213011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P spid="35" grpId="0" build="p"/>
      <p:bldP spid="3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p:txBody>
          <a:bodyPr>
            <a:normAutofit fontScale="90000"/>
          </a:bodyPr>
          <a:lstStyle/>
          <a:p>
            <a:r>
              <a:rPr lang="en-US" dirty="0"/>
              <a:t>Communication &amp; Relationships</a:t>
            </a:r>
          </a:p>
        </p:txBody>
      </p:sp>
      <p:sp>
        <p:nvSpPr>
          <p:cNvPr id="5" name="Text Placeholder 4">
            <a:extLst>
              <a:ext uri="{FF2B5EF4-FFF2-40B4-BE49-F238E27FC236}">
                <a16:creationId xmlns:a16="http://schemas.microsoft.com/office/drawing/2014/main" id="{DBE20D5C-43B3-4BCF-8700-BD30912F7568}"/>
              </a:ext>
            </a:extLst>
          </p:cNvPr>
          <p:cNvSpPr>
            <a:spLocks noGrp="1"/>
          </p:cNvSpPr>
          <p:nvPr>
            <p:ph type="body" sz="quarter" idx="10"/>
          </p:nvPr>
        </p:nvSpPr>
        <p:spPr/>
        <p:txBody>
          <a:bodyPr/>
          <a:lstStyle/>
          <a:p>
            <a:r>
              <a:rPr lang="en-US" dirty="0"/>
              <a:t>1</a:t>
            </a:r>
          </a:p>
        </p:txBody>
      </p:sp>
    </p:spTree>
    <p:extLst>
      <p:ext uri="{BB962C8B-B14F-4D97-AF65-F5344CB8AC3E}">
        <p14:creationId xmlns:p14="http://schemas.microsoft.com/office/powerpoint/2010/main" val="660194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p:txBody>
          <a:bodyPr/>
          <a:lstStyle/>
          <a:p>
            <a:r>
              <a:rPr lang="en-US" dirty="0"/>
              <a:t>On site, Phone, Email; use each of these at appropriate times to your advantage.  </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p:txBody>
          <a:bodyPr/>
          <a:lstStyle/>
          <a:p>
            <a:r>
              <a:rPr lang="en-US" dirty="0"/>
              <a:t>On site meetings are required, especially when tensions are high.</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p:txBody>
          <a:bodyPr/>
          <a:lstStyle/>
          <a:p>
            <a:r>
              <a:rPr lang="en-US" dirty="0"/>
              <a:t>Phone calls are your best and most readily available form of communication for quick, informal, responses.</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p:txBody>
          <a:bodyPr/>
          <a:lstStyle/>
          <a:p>
            <a:r>
              <a:rPr lang="en-US" dirty="0"/>
              <a:t>Use your email lightly but especially for documentation and formal decisions.</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a:t>Roles</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dirty="0"/>
              <a:t>Owner + Architect + Contractor</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p:txBody>
          <a:bodyPr/>
          <a:lstStyle/>
          <a:p>
            <a:r>
              <a:rPr lang="en-US" dirty="0"/>
              <a:t>The greatest breakdown in construction projects stems from a lack of communication between these 3 primary roles.  As Architect, we are to nurture these relationships and keep the lines of communication open to the best of our abilities and with the tools readily available to us.</a:t>
            </a:r>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prstGeom prst="rect">
            <a:avLst/>
          </a:prstGeom>
        </p:spPr>
      </p:pic>
    </p:spTree>
    <p:extLst>
      <p:ext uri="{BB962C8B-B14F-4D97-AF65-F5344CB8AC3E}">
        <p14:creationId xmlns:p14="http://schemas.microsoft.com/office/powerpoint/2010/main" val="203260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0" grpId="0" build="p"/>
      <p:bldP spid="21" grpId="0" build="p"/>
      <p:bldP spid="2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p:txBody>
          <a:bodyPr/>
          <a:lstStyle/>
          <a:p>
            <a:r>
              <a:rPr lang="en-US" dirty="0"/>
              <a:t>Architect’s In House</a:t>
            </a:r>
          </a:p>
        </p:txBody>
      </p:sp>
      <p:sp>
        <p:nvSpPr>
          <p:cNvPr id="9" name="Text Placeholder 8">
            <a:extLst>
              <a:ext uri="{FF2B5EF4-FFF2-40B4-BE49-F238E27FC236}">
                <a16:creationId xmlns:a16="http://schemas.microsoft.com/office/drawing/2014/main" id="{06A574E0-4F1C-4569-ABD3-9707A8CD1831}"/>
              </a:ext>
            </a:extLst>
          </p:cNvPr>
          <p:cNvSpPr>
            <a:spLocks noGrp="1"/>
          </p:cNvSpPr>
          <p:nvPr>
            <p:ph type="body" sz="quarter" idx="12"/>
          </p:nvPr>
        </p:nvSpPr>
        <p:spPr/>
        <p:txBody>
          <a:bodyPr>
            <a:normAutofit fontScale="92500"/>
          </a:bodyPr>
          <a:lstStyle/>
          <a:p>
            <a:r>
              <a:rPr lang="en-US" dirty="0"/>
              <a:t>Project Manager &amp; Administrative Assistant</a:t>
            </a:r>
          </a:p>
        </p:txBody>
      </p:sp>
      <p:sp>
        <p:nvSpPr>
          <p:cNvPr id="11" name="Text Placeholder 10">
            <a:extLst>
              <a:ext uri="{FF2B5EF4-FFF2-40B4-BE49-F238E27FC236}">
                <a16:creationId xmlns:a16="http://schemas.microsoft.com/office/drawing/2014/main" id="{C752924E-B022-4FF4-B161-31F5531EC8DA}"/>
              </a:ext>
            </a:extLst>
          </p:cNvPr>
          <p:cNvSpPr>
            <a:spLocks noGrp="1"/>
          </p:cNvSpPr>
          <p:nvPr>
            <p:ph type="body" sz="quarter" idx="15"/>
          </p:nvPr>
        </p:nvSpPr>
        <p:spPr/>
        <p:txBody>
          <a:bodyPr/>
          <a:lstStyle/>
          <a:p>
            <a:r>
              <a:rPr lang="en-US" dirty="0"/>
              <a:t>As PM over any project, you are responsible for all aspects of that project.</a:t>
            </a:r>
          </a:p>
          <a:p>
            <a:r>
              <a:rPr lang="en-US" dirty="0"/>
              <a:t>Delegate tasks, but keep track and double back to make sure tasks are being performed.</a:t>
            </a:r>
          </a:p>
          <a:p>
            <a:r>
              <a:rPr lang="en-US" dirty="0"/>
              <a:t>Administrative Assistants are there to do just that, assist.  </a:t>
            </a:r>
          </a:p>
          <a:p>
            <a:r>
              <a:rPr lang="en-US" dirty="0"/>
              <a:t>Redundancy is work can be a good thing. Not everyone gets it right the first time, so check.</a:t>
            </a:r>
          </a:p>
          <a:p>
            <a:r>
              <a:rPr lang="en-US" dirty="0"/>
              <a:t>Dale Specifics as of Summer 2022:  </a:t>
            </a:r>
          </a:p>
          <a:p>
            <a:pPr lvl="1"/>
            <a:r>
              <a:rPr lang="en-US" dirty="0"/>
              <a:t>AIA Docs by Administrative Assistants</a:t>
            </a:r>
          </a:p>
          <a:p>
            <a:pPr lvl="1"/>
            <a:r>
              <a:rPr lang="en-US" dirty="0"/>
              <a:t>Field Reports &amp; Site Visits by In House CA</a:t>
            </a:r>
          </a:p>
          <a:p>
            <a:pPr lvl="1"/>
            <a:r>
              <a:rPr lang="en-US" dirty="0"/>
              <a:t>Log Tacking by Administrative Assistants &amp; PMs</a:t>
            </a:r>
          </a:p>
          <a:p>
            <a:pPr marL="0" indent="0">
              <a:buNone/>
            </a:pPr>
            <a:endParaRPr lang="en-US" dirty="0"/>
          </a:p>
        </p:txBody>
      </p:sp>
      <p:pic>
        <p:nvPicPr>
          <p:cNvPr id="19" name="Picture Placeholder 18" title="Decorative"/>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pic>
        <p:nvPicPr>
          <p:cNvPr id="18" name="Picture Placeholder 15" title="Decorative"/>
          <p:cNvPicPr>
            <a:picLocks noGrp="1" noChangeAspect="1"/>
          </p:cNvPicPr>
          <p:nvPr>
            <p:ph type="pic" sz="quarter" idx="17"/>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8594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p:txBody>
          <a:bodyPr>
            <a:normAutofit/>
          </a:bodyPr>
          <a:lstStyle/>
          <a:p>
            <a:r>
              <a:rPr lang="en-US" dirty="0"/>
              <a:t>Timeline &amp; Definitions</a:t>
            </a:r>
          </a:p>
        </p:txBody>
      </p:sp>
      <p:sp>
        <p:nvSpPr>
          <p:cNvPr id="5" name="Text Placeholder 4">
            <a:extLst>
              <a:ext uri="{FF2B5EF4-FFF2-40B4-BE49-F238E27FC236}">
                <a16:creationId xmlns:a16="http://schemas.microsoft.com/office/drawing/2014/main" id="{DBE20D5C-43B3-4BCF-8700-BD30912F7568}"/>
              </a:ext>
            </a:extLst>
          </p:cNvPr>
          <p:cNvSpPr>
            <a:spLocks noGrp="1"/>
          </p:cNvSpPr>
          <p:nvPr>
            <p:ph type="body" sz="quarter" idx="10"/>
          </p:nvPr>
        </p:nvSpPr>
        <p:spPr/>
        <p:txBody>
          <a:bodyPr/>
          <a:lstStyle/>
          <a:p>
            <a:r>
              <a:rPr lang="en-US" dirty="0"/>
              <a:t>2</a:t>
            </a:r>
          </a:p>
        </p:txBody>
      </p:sp>
    </p:spTree>
    <p:extLst>
      <p:ext uri="{BB962C8B-B14F-4D97-AF65-F5344CB8AC3E}">
        <p14:creationId xmlns:p14="http://schemas.microsoft.com/office/powerpoint/2010/main" val="412053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numCol="2"/>
          <a:lstStyle/>
          <a:p>
            <a:r>
              <a:rPr lang="en-US" sz="1200" dirty="0"/>
              <a:t>RFI – Request for Information</a:t>
            </a:r>
          </a:p>
          <a:p>
            <a:r>
              <a:rPr lang="en-US" sz="1200" dirty="0"/>
              <a:t>Submittal – product information</a:t>
            </a:r>
          </a:p>
          <a:p>
            <a:r>
              <a:rPr lang="en-US" sz="1200" dirty="0"/>
              <a:t>WCPR – Work Change Proposal Request</a:t>
            </a:r>
          </a:p>
          <a:p>
            <a:r>
              <a:rPr lang="en-US" sz="1200" dirty="0"/>
              <a:t>CCD – Construction Change Directive</a:t>
            </a:r>
          </a:p>
          <a:p>
            <a:r>
              <a:rPr lang="en-US" sz="1200" dirty="0"/>
              <a:t>CO – Change Order</a:t>
            </a:r>
          </a:p>
          <a:p>
            <a:r>
              <a:rPr lang="en-US" sz="1200" dirty="0"/>
              <a:t>ASI – Architect’s Supplemental Instruction</a:t>
            </a:r>
          </a:p>
          <a:p>
            <a:r>
              <a:rPr lang="en-US" sz="1200" dirty="0"/>
              <a:t>Pay App – Application for Payment</a:t>
            </a:r>
          </a:p>
          <a:p>
            <a:r>
              <a:rPr lang="en-US" sz="1200" dirty="0"/>
              <a:t>SOV – Schedule of Values</a:t>
            </a:r>
          </a:p>
          <a:p>
            <a:r>
              <a:rPr lang="en-US" sz="1200" dirty="0"/>
              <a:t>Punch List – developed task list</a:t>
            </a:r>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p:txBody>
          <a:bodyPr/>
          <a:lstStyle/>
          <a:p>
            <a:r>
              <a:rPr lang="en-US" dirty="0"/>
              <a:t>Definitions</a:t>
            </a:r>
          </a:p>
        </p:txBody>
      </p:sp>
      <p:pic>
        <p:nvPicPr>
          <p:cNvPr id="7" name="Picture Placeholder 6" title="Decorative"/>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pic>
        <p:nvPicPr>
          <p:cNvPr id="9" name="Picture Placeholder 8"/>
          <p:cNvPicPr>
            <a:picLocks noGrp="1" noChangeAspect="1"/>
          </p:cNvPicPr>
          <p:nvPr>
            <p:ph type="pic" sz="quarter" idx="12"/>
          </p:nvPr>
        </p:nvPicPr>
        <p:blipFill>
          <a:blip r:embed="rId3"/>
          <a:srcRect/>
          <a:stretch/>
        </p:blipFill>
        <p:spPr>
          <a:xfrm>
            <a:off x="971836" y="3645834"/>
            <a:ext cx="3523423" cy="2631692"/>
          </a:xfrm>
        </p:spPr>
      </p:pic>
      <p:sp>
        <p:nvSpPr>
          <p:cNvPr id="2" name="TextBox 1">
            <a:extLst>
              <a:ext uri="{FF2B5EF4-FFF2-40B4-BE49-F238E27FC236}">
                <a16:creationId xmlns:a16="http://schemas.microsoft.com/office/drawing/2014/main" id="{23685453-F3B4-96A1-89A5-1E9F2E4D4DFF}"/>
              </a:ext>
            </a:extLst>
          </p:cNvPr>
          <p:cNvSpPr txBox="1"/>
          <p:nvPr/>
        </p:nvSpPr>
        <p:spPr>
          <a:xfrm>
            <a:off x="8017932" y="3990083"/>
            <a:ext cx="2997200" cy="276999"/>
          </a:xfrm>
          <a:prstGeom prst="rect">
            <a:avLst/>
          </a:prstGeom>
          <a:noFill/>
        </p:spPr>
        <p:txBody>
          <a:bodyPr wrap="square" rtlCol="0">
            <a:spAutoFit/>
          </a:bodyPr>
          <a:lstStyle/>
          <a:p>
            <a:r>
              <a:rPr lang="en-US" sz="1200" dirty="0">
                <a:solidFill>
                  <a:srgbClr val="FF0000"/>
                </a:solidFill>
              </a:rPr>
              <a:t>Formal AIA Document</a:t>
            </a:r>
          </a:p>
        </p:txBody>
      </p:sp>
      <p:sp>
        <p:nvSpPr>
          <p:cNvPr id="11" name="TextBox 10">
            <a:extLst>
              <a:ext uri="{FF2B5EF4-FFF2-40B4-BE49-F238E27FC236}">
                <a16:creationId xmlns:a16="http://schemas.microsoft.com/office/drawing/2014/main" id="{805F6AE2-10AB-5FC5-0F51-3389A832F1D9}"/>
              </a:ext>
            </a:extLst>
          </p:cNvPr>
          <p:cNvSpPr txBox="1"/>
          <p:nvPr/>
        </p:nvSpPr>
        <p:spPr>
          <a:xfrm>
            <a:off x="8017932" y="4326351"/>
            <a:ext cx="2724727" cy="276999"/>
          </a:xfrm>
          <a:prstGeom prst="rect">
            <a:avLst/>
          </a:prstGeom>
          <a:noFill/>
        </p:spPr>
        <p:txBody>
          <a:bodyPr wrap="square" rtlCol="0">
            <a:spAutoFit/>
          </a:bodyPr>
          <a:lstStyle/>
          <a:p>
            <a:r>
              <a:rPr lang="en-US" sz="1200" dirty="0">
                <a:solidFill>
                  <a:srgbClr val="FF0000"/>
                </a:solidFill>
              </a:rPr>
              <a:t>Formal AIA Document</a:t>
            </a:r>
          </a:p>
        </p:txBody>
      </p:sp>
      <p:sp>
        <p:nvSpPr>
          <p:cNvPr id="12" name="TextBox 11">
            <a:extLst>
              <a:ext uri="{FF2B5EF4-FFF2-40B4-BE49-F238E27FC236}">
                <a16:creationId xmlns:a16="http://schemas.microsoft.com/office/drawing/2014/main" id="{03C7F0C7-20BC-CD0D-8D1B-3A8DBFB21163}"/>
              </a:ext>
            </a:extLst>
          </p:cNvPr>
          <p:cNvSpPr txBox="1"/>
          <p:nvPr/>
        </p:nvSpPr>
        <p:spPr>
          <a:xfrm>
            <a:off x="8017932" y="4603350"/>
            <a:ext cx="2997200" cy="276999"/>
          </a:xfrm>
          <a:prstGeom prst="rect">
            <a:avLst/>
          </a:prstGeom>
          <a:noFill/>
        </p:spPr>
        <p:txBody>
          <a:bodyPr wrap="square" rtlCol="0">
            <a:spAutoFit/>
          </a:bodyPr>
          <a:lstStyle/>
          <a:p>
            <a:r>
              <a:rPr lang="en-US" sz="1200" dirty="0">
                <a:solidFill>
                  <a:srgbClr val="FF0000"/>
                </a:solidFill>
              </a:rPr>
              <a:t>Formal AIA Document</a:t>
            </a:r>
          </a:p>
        </p:txBody>
      </p:sp>
      <p:sp>
        <p:nvSpPr>
          <p:cNvPr id="13" name="TextBox 12">
            <a:extLst>
              <a:ext uri="{FF2B5EF4-FFF2-40B4-BE49-F238E27FC236}">
                <a16:creationId xmlns:a16="http://schemas.microsoft.com/office/drawing/2014/main" id="{B70F65DB-3D48-8E3A-7B4C-1D9535B22092}"/>
              </a:ext>
            </a:extLst>
          </p:cNvPr>
          <p:cNvSpPr txBox="1"/>
          <p:nvPr/>
        </p:nvSpPr>
        <p:spPr>
          <a:xfrm>
            <a:off x="8017932" y="4936279"/>
            <a:ext cx="2997200" cy="276999"/>
          </a:xfrm>
          <a:prstGeom prst="rect">
            <a:avLst/>
          </a:prstGeom>
          <a:noFill/>
        </p:spPr>
        <p:txBody>
          <a:bodyPr wrap="square" rtlCol="0">
            <a:spAutoFit/>
          </a:bodyPr>
          <a:lstStyle/>
          <a:p>
            <a:r>
              <a:rPr lang="en-US" sz="1200" dirty="0">
                <a:solidFill>
                  <a:srgbClr val="FF0000"/>
                </a:solidFill>
              </a:rPr>
              <a:t>Formal AIA Document</a:t>
            </a:r>
          </a:p>
        </p:txBody>
      </p:sp>
      <p:sp>
        <p:nvSpPr>
          <p:cNvPr id="14" name="TextBox 13">
            <a:extLst>
              <a:ext uri="{FF2B5EF4-FFF2-40B4-BE49-F238E27FC236}">
                <a16:creationId xmlns:a16="http://schemas.microsoft.com/office/drawing/2014/main" id="{6751AF4C-EEBA-2F26-7115-A65EB4C772B6}"/>
              </a:ext>
            </a:extLst>
          </p:cNvPr>
          <p:cNvSpPr txBox="1"/>
          <p:nvPr/>
        </p:nvSpPr>
        <p:spPr>
          <a:xfrm>
            <a:off x="8017932" y="5425710"/>
            <a:ext cx="2997200" cy="276999"/>
          </a:xfrm>
          <a:prstGeom prst="rect">
            <a:avLst/>
          </a:prstGeom>
          <a:noFill/>
        </p:spPr>
        <p:txBody>
          <a:bodyPr wrap="square" rtlCol="0">
            <a:spAutoFit/>
          </a:bodyPr>
          <a:lstStyle/>
          <a:p>
            <a:r>
              <a:rPr lang="en-US" sz="1200" dirty="0">
                <a:solidFill>
                  <a:srgbClr val="FF0000"/>
                </a:solidFill>
              </a:rPr>
              <a:t>Formal AIA Document</a:t>
            </a:r>
          </a:p>
        </p:txBody>
      </p:sp>
      <p:sp>
        <p:nvSpPr>
          <p:cNvPr id="15" name="TextBox 14">
            <a:extLst>
              <a:ext uri="{FF2B5EF4-FFF2-40B4-BE49-F238E27FC236}">
                <a16:creationId xmlns:a16="http://schemas.microsoft.com/office/drawing/2014/main" id="{62EBC1A5-5E36-1ADB-B7F9-5D778733E894}"/>
              </a:ext>
            </a:extLst>
          </p:cNvPr>
          <p:cNvSpPr txBox="1"/>
          <p:nvPr/>
        </p:nvSpPr>
        <p:spPr>
          <a:xfrm>
            <a:off x="8017932" y="5737743"/>
            <a:ext cx="2997200" cy="276999"/>
          </a:xfrm>
          <a:prstGeom prst="rect">
            <a:avLst/>
          </a:prstGeom>
          <a:noFill/>
        </p:spPr>
        <p:txBody>
          <a:bodyPr wrap="square" rtlCol="0">
            <a:spAutoFit/>
          </a:bodyPr>
          <a:lstStyle/>
          <a:p>
            <a:r>
              <a:rPr lang="en-US" sz="1200" dirty="0">
                <a:solidFill>
                  <a:srgbClr val="FF0000"/>
                </a:solidFill>
              </a:rPr>
              <a:t>Formal AIA Document</a:t>
            </a:r>
          </a:p>
        </p:txBody>
      </p:sp>
    </p:spTree>
    <p:extLst>
      <p:ext uri="{BB962C8B-B14F-4D97-AF65-F5344CB8AC3E}">
        <p14:creationId xmlns:p14="http://schemas.microsoft.com/office/powerpoint/2010/main" val="42991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rotWithShape="1">
          <a:blip r:embed="rId2"/>
          <a:srcRect t="22172" b="31778"/>
          <a:stretch/>
        </p:blipFill>
        <p:spPr>
          <a:xfrm>
            <a:off x="4745620" y="3428990"/>
            <a:ext cx="7446380" cy="3429009"/>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dirty="0"/>
              <a:t>Bid Day to Warranty</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p:txBody>
          <a:bodyPr/>
          <a:lstStyle/>
          <a:p>
            <a:r>
              <a:rPr lang="en-US" dirty="0"/>
              <a:t>Responsibilities </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p:txBody>
          <a:bodyPr/>
          <a:lstStyle/>
          <a:p>
            <a:r>
              <a:rPr lang="en-US" dirty="0"/>
              <a:t>As PM, there are many small tasks that must be handled during the CA phase of construction.  Some tasks are responsive (</a:t>
            </a:r>
            <a:r>
              <a:rPr lang="en-US" dirty="0" err="1"/>
              <a:t>ie</a:t>
            </a:r>
            <a:r>
              <a:rPr lang="en-US" dirty="0"/>
              <a:t> replying to contractor initiated RFI’s, submittals, pay applications, &amp; change order requests OR owner initiated scope changes).  Other tasks, we must take a proactive role (</a:t>
            </a:r>
            <a:r>
              <a:rPr lang="en-US" dirty="0" err="1"/>
              <a:t>ie</a:t>
            </a:r>
            <a:r>
              <a:rPr lang="en-US" dirty="0"/>
              <a:t> letter of recommendation, contract, field reports, certificate of substantial completion, &amp; punch lists).</a:t>
            </a:r>
          </a:p>
        </p:txBody>
      </p:sp>
      <p:sp>
        <p:nvSpPr>
          <p:cNvPr id="9" name="Text Placeholder 8"/>
          <p:cNvSpPr>
            <a:spLocks noGrp="1"/>
          </p:cNvSpPr>
          <p:nvPr>
            <p:ph type="body" sz="quarter" idx="16"/>
          </p:nvPr>
        </p:nvSpPr>
        <p:spPr/>
        <p:txBody>
          <a:bodyPr>
            <a:normAutofit/>
          </a:bodyPr>
          <a:lstStyle/>
          <a:p>
            <a:r>
              <a:rPr lang="en-US" dirty="0"/>
              <a:t>Negotiations</a:t>
            </a:r>
          </a:p>
          <a:p>
            <a:r>
              <a:rPr lang="en-US" dirty="0"/>
              <a:t>Initial Submittals</a:t>
            </a:r>
          </a:p>
          <a:p>
            <a:r>
              <a:rPr lang="en-US" dirty="0"/>
              <a:t>Field Reports &amp; Pay Apps</a:t>
            </a:r>
          </a:p>
          <a:p>
            <a:r>
              <a:rPr lang="en-US" dirty="0"/>
              <a:t>Substantial &amp; Closeouts</a:t>
            </a:r>
          </a:p>
          <a:p>
            <a:r>
              <a:rPr lang="en-US" dirty="0"/>
              <a:t>Warranty</a:t>
            </a:r>
          </a:p>
          <a:p>
            <a:r>
              <a:rPr lang="en-US" dirty="0">
                <a:solidFill>
                  <a:schemeClr val="bg1">
                    <a:lumMod val="65000"/>
                  </a:schemeClr>
                </a:solidFill>
              </a:rPr>
              <a:t>Key your logs updated!</a:t>
            </a:r>
          </a:p>
        </p:txBody>
      </p:sp>
    </p:spTree>
    <p:extLst>
      <p:ext uri="{BB962C8B-B14F-4D97-AF65-F5344CB8AC3E}">
        <p14:creationId xmlns:p14="http://schemas.microsoft.com/office/powerpoint/2010/main" val="26879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p:txBody>
          <a:bodyPr>
            <a:normAutofit fontScale="90000"/>
          </a:bodyPr>
          <a:lstStyle/>
          <a:p>
            <a:r>
              <a:rPr lang="en-US" dirty="0"/>
              <a:t>Site Visits &amp; Field Reports</a:t>
            </a:r>
          </a:p>
        </p:txBody>
      </p:sp>
      <p:sp>
        <p:nvSpPr>
          <p:cNvPr id="5" name="Text Placeholder 4">
            <a:extLst>
              <a:ext uri="{FF2B5EF4-FFF2-40B4-BE49-F238E27FC236}">
                <a16:creationId xmlns:a16="http://schemas.microsoft.com/office/drawing/2014/main" id="{DBE20D5C-43B3-4BCF-8700-BD30912F7568}"/>
              </a:ext>
            </a:extLst>
          </p:cNvPr>
          <p:cNvSpPr>
            <a:spLocks noGrp="1"/>
          </p:cNvSpPr>
          <p:nvPr>
            <p:ph type="body" sz="quarter" idx="10"/>
          </p:nvPr>
        </p:nvSpPr>
        <p:spPr>
          <a:xfrm>
            <a:off x="8530361" y="4554447"/>
            <a:ext cx="2489200" cy="2388220"/>
          </a:xfrm>
        </p:spPr>
        <p:txBody>
          <a:bodyPr/>
          <a:lstStyle/>
          <a:p>
            <a:r>
              <a:rPr lang="en-US" sz="20000" dirty="0"/>
              <a:t>3</a:t>
            </a:r>
          </a:p>
        </p:txBody>
      </p:sp>
    </p:spTree>
    <p:extLst>
      <p:ext uri="{BB962C8B-B14F-4D97-AF65-F5344CB8AC3E}">
        <p14:creationId xmlns:p14="http://schemas.microsoft.com/office/powerpoint/2010/main" val="774609635"/>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sophisticated presentation</Template>
  <TotalTime>143</TotalTime>
  <Words>699</Words>
  <Application>Microsoft Office PowerPoint</Application>
  <PresentationFormat>Widescreen</PresentationFormat>
  <Paragraphs>93</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Constantia</vt:lpstr>
      <vt:lpstr>Corbel</vt:lpstr>
      <vt:lpstr>Helvetica Light</vt:lpstr>
      <vt:lpstr>Raleway</vt:lpstr>
      <vt:lpstr>Office Theme</vt:lpstr>
      <vt:lpstr>CA from 1000’</vt:lpstr>
      <vt:lpstr>Agenda </vt:lpstr>
      <vt:lpstr>Communication &amp; Relationships</vt:lpstr>
      <vt:lpstr>Roles</vt:lpstr>
      <vt:lpstr>Architect’s In House</vt:lpstr>
      <vt:lpstr>Timeline &amp; Definitions</vt:lpstr>
      <vt:lpstr>Definitions</vt:lpstr>
      <vt:lpstr>Bid Day to Warranty</vt:lpstr>
      <vt:lpstr>Site Visits &amp; Field Reports</vt:lpstr>
      <vt:lpstr>Site Visits</vt:lpstr>
      <vt:lpstr>Field Reports</vt:lpstr>
      <vt:lpstr>PowerPoint Presentation</vt:lpstr>
      <vt:lpstr>PowerPoint Presentation</vt:lpstr>
      <vt:lpstr>PowerPoint Presentation</vt:lpstr>
      <vt:lpstr>Purpose, Strategy, &amp; Tools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from 1000’</dc:title>
  <dc:creator>paul purser</dc:creator>
  <cp:lastModifiedBy>paul purser</cp:lastModifiedBy>
  <cp:revision>3</cp:revision>
  <dcterms:created xsi:type="dcterms:W3CDTF">2022-06-07T10:57:41Z</dcterms:created>
  <dcterms:modified xsi:type="dcterms:W3CDTF">2022-06-07T13:20:41Z</dcterms:modified>
</cp:coreProperties>
</file>